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90" r:id="rId4"/>
    <p:sldId id="320" r:id="rId5"/>
    <p:sldId id="321" r:id="rId6"/>
    <p:sldId id="322" r:id="rId7"/>
    <p:sldId id="330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19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0E"/>
    <a:srgbClr val="FF007E"/>
    <a:srgbClr val="2B2171"/>
    <a:srgbClr val="3218F4"/>
    <a:srgbClr val="04A58C"/>
    <a:srgbClr val="00A5C8"/>
    <a:srgbClr val="A2C614"/>
    <a:srgbClr val="DFDA00"/>
    <a:srgbClr val="1293A5"/>
    <a:srgbClr val="353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0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85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0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53D7-025B-4311-9138-48A8066261C9}" type="datetimeFigureOut">
              <a:rPr lang="fr-FR" smtClean="0"/>
              <a:t>06/06/2025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F9AD-962F-4E7D-9A00-A69A52B3B30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6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ichier 13PPT-Tlse-Metropole-EAU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77" y="-1439217"/>
            <a:ext cx="5626238" cy="84393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529" y="937940"/>
            <a:ext cx="3851059" cy="1470025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1293A5"/>
                </a:solidFill>
                <a:latin typeface="+mj-lt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2529" y="2702902"/>
            <a:ext cx="3851059" cy="130113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1293A5"/>
                </a:solidFill>
                <a:latin typeface="Gilles Sans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7" name="Image 6" descr="Fichier 1PPT-Tlse-Metropole-EAU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3" y="4899600"/>
            <a:ext cx="2394607" cy="1246691"/>
          </a:xfrm>
          <a:prstGeom prst="rect">
            <a:avLst/>
          </a:prstGeom>
        </p:spPr>
      </p:pic>
      <p:pic>
        <p:nvPicPr>
          <p:cNvPr id="9" name="Image 8" descr="Fichier 3PPT-Tlse-Metropole-EAU_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38" y="2535510"/>
            <a:ext cx="5777709" cy="41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331778" cy="6858000"/>
          </a:xfrm>
          <a:prstGeom prst="rect">
            <a:avLst/>
          </a:prstGeom>
          <a:solidFill>
            <a:srgbClr val="129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89366" y="6356350"/>
            <a:ext cx="104172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0979BB-3D65-5B4D-B9E9-C834AF5E65B5}" type="datetimeFigureOut">
              <a:rPr lang="fr-FR" smtClean="0"/>
              <a:pPr/>
              <a:t>06/06/2025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58268" y="6356350"/>
            <a:ext cx="1128532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A7CE28F-14E7-F74D-9C80-D448292C884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Fichier 2PPT-Tlse-Metropole-EAU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6" y="4772424"/>
            <a:ext cx="2278033" cy="121091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" y="937940"/>
            <a:ext cx="5331778" cy="1470025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" y="2702902"/>
            <a:ext cx="5331778" cy="130113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lles Sans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224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9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22236" y="412560"/>
            <a:ext cx="7616650" cy="91565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bg1"/>
                </a:solidFill>
                <a:latin typeface="Gilles Sans"/>
                <a:cs typeface="Arial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1122236" y="1651345"/>
            <a:ext cx="7616650" cy="2866525"/>
          </a:xfrm>
        </p:spPr>
        <p:txBody>
          <a:bodyPr>
            <a:noAutofit/>
          </a:bodyPr>
          <a:lstStyle>
            <a:lvl1pPr marL="457200" indent="-457200"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2400" b="1">
                <a:solidFill>
                  <a:schemeClr val="bg1"/>
                </a:solidFill>
                <a:latin typeface="Gilles Sans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pic>
        <p:nvPicPr>
          <p:cNvPr id="10" name="Image 9" descr="Fichier 4PPT-Tlse-Metropole-EAU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87" y="2162602"/>
            <a:ext cx="5440837" cy="38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logo ba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ichier 1PPT-Tlse-Metropole-EAU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23" y="5892403"/>
            <a:ext cx="1592457" cy="829072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601074" cy="121607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293A5"/>
                </a:solidFill>
                <a:latin typeface="Gilles Sans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57200" y="1384863"/>
            <a:ext cx="8601075" cy="4834962"/>
          </a:xfrm>
          <a:prstGeom prst="rect">
            <a:avLst/>
          </a:prstGeom>
        </p:spPr>
        <p:txBody>
          <a:bodyPr>
            <a:noAutofit/>
          </a:bodyPr>
          <a:lstStyle>
            <a:lvl1pPr marL="447675" indent="-447675">
              <a:spcBef>
                <a:spcPts val="2400"/>
              </a:spcBef>
              <a:spcAft>
                <a:spcPts val="900"/>
              </a:spcAft>
              <a:buClr>
                <a:srgbClr val="FF007E"/>
              </a:buClr>
              <a:buFont typeface="Wingdings" panose="05000000000000000000" pitchFamily="2" charset="2"/>
              <a:buChar char="Ø"/>
              <a:defRPr lang="fr-FR" sz="2200" b="1" strike="noStrike" kern="1200" spc="-1" dirty="0" smtClean="0">
                <a:solidFill>
                  <a:srgbClr val="2B2171"/>
                </a:solidFill>
                <a:latin typeface="Gill Sans"/>
                <a:ea typeface="+mn-ea"/>
                <a:cs typeface="+mn-cs"/>
              </a:defRPr>
            </a:lvl1pPr>
            <a:lvl2pPr marL="628650" indent="-354013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FF007E"/>
              </a:buClr>
              <a:buSzPct val="90000"/>
              <a:buFont typeface="Wingdings" panose="05000000000000000000" pitchFamily="2" charset="2"/>
              <a:buChar char="v"/>
              <a:defRPr lang="fr-FR" sz="1800" b="0" strike="noStrike" kern="1200" spc="-1" dirty="0" smtClean="0">
                <a:solidFill>
                  <a:srgbClr val="2B2171"/>
                </a:solidFill>
                <a:latin typeface="Gill Sans"/>
                <a:ea typeface="+mn-ea"/>
                <a:cs typeface="+mn-cs"/>
              </a:defRPr>
            </a:lvl2pPr>
            <a:lvl3pPr marL="990600" indent="-2667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rgbClr val="FF007E"/>
              </a:buClr>
              <a:buSzPct val="55000"/>
              <a:buFont typeface="Wingdings" charset="2"/>
              <a:buChar char=""/>
              <a:defRPr lang="fr-FR" sz="1600" b="0" strike="noStrike" kern="1200" spc="-1" dirty="0" smtClean="0">
                <a:solidFill>
                  <a:srgbClr val="2B2171"/>
                </a:solidFill>
                <a:latin typeface="Gilles Sans"/>
                <a:ea typeface="+mn-ea"/>
                <a:cs typeface="+mn-cs"/>
              </a:defRPr>
            </a:lvl3pPr>
            <a:lvl4pPr marL="1520825" indent="-439738">
              <a:spcBef>
                <a:spcPts val="400"/>
              </a:spcBef>
              <a:spcAft>
                <a:spcPts val="400"/>
              </a:spcAft>
              <a:buClr>
                <a:srgbClr val="FF007E"/>
              </a:buClr>
              <a:buFontTx/>
              <a:buChar char="→"/>
              <a:defRPr sz="1400">
                <a:solidFill>
                  <a:srgbClr val="2B2171"/>
                </a:solidFill>
                <a:latin typeface="Gilles Sans"/>
                <a:sym typeface="Wingdings" panose="05000000000000000000" pitchFamily="2" charset="2"/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</p:txBody>
      </p:sp>
      <p:pic>
        <p:nvPicPr>
          <p:cNvPr id="12" name="Image 11" descr="Fichier 3PPT-Tlse-Metropole-EAU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93" y="-259623"/>
            <a:ext cx="2068393" cy="1475699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275215" y="6356350"/>
            <a:ext cx="2133600" cy="365125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</a:lstStyle>
          <a:p>
            <a:fld id="{AD0979BB-3D65-5B4D-B9E9-C834AF5E65B5}" type="datetimeFigureOut">
              <a:rPr lang="fr-FR" smtClean="0"/>
              <a:pPr/>
              <a:t>06/06/2025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532016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fld id="{FA7CE28F-14E7-F74D-9C80-D448292C88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17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sans logo du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275215" y="6356350"/>
            <a:ext cx="2133600" cy="365125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</a:lstStyle>
          <a:p>
            <a:fld id="{AD0979BB-3D65-5B4D-B9E9-C834AF5E65B5}" type="datetimeFigureOut">
              <a:rPr lang="fr-FR" smtClean="0"/>
              <a:pPr/>
              <a:t>06/06/2025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532016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fld id="{FA7CE28F-14E7-F74D-9C80-D448292C884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199" y="0"/>
            <a:ext cx="8601074" cy="121607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293A5"/>
                </a:solidFill>
                <a:latin typeface="Gilles Sans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57200" y="1384863"/>
            <a:ext cx="8601075" cy="4834962"/>
          </a:xfrm>
          <a:prstGeom prst="rect">
            <a:avLst/>
          </a:prstGeom>
        </p:spPr>
        <p:txBody>
          <a:bodyPr>
            <a:noAutofit/>
          </a:bodyPr>
          <a:lstStyle>
            <a:lvl1pPr marL="447675" indent="-447675">
              <a:spcBef>
                <a:spcPts val="2400"/>
              </a:spcBef>
              <a:spcAft>
                <a:spcPts val="900"/>
              </a:spcAft>
              <a:buClr>
                <a:srgbClr val="FF007E"/>
              </a:buClr>
              <a:buFont typeface="Wingdings" panose="05000000000000000000" pitchFamily="2" charset="2"/>
              <a:buChar char="Ø"/>
              <a:defRPr lang="fr-FR" sz="2200" b="1" strike="noStrike" kern="1200" spc="-1" dirty="0" smtClean="0">
                <a:solidFill>
                  <a:srgbClr val="2B2171"/>
                </a:solidFill>
                <a:latin typeface="Gill Sans"/>
                <a:ea typeface="+mn-ea"/>
                <a:cs typeface="+mn-cs"/>
              </a:defRPr>
            </a:lvl1pPr>
            <a:lvl2pPr marL="628650" indent="-354013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FF007E"/>
              </a:buClr>
              <a:buSzPct val="90000"/>
              <a:buFont typeface="Wingdings" panose="05000000000000000000" pitchFamily="2" charset="2"/>
              <a:buChar char="v"/>
              <a:defRPr lang="fr-FR" sz="1800" b="0" strike="noStrike" kern="1200" spc="-1" dirty="0" smtClean="0">
                <a:solidFill>
                  <a:srgbClr val="2B2171"/>
                </a:solidFill>
                <a:latin typeface="Gill Sans"/>
                <a:ea typeface="+mn-ea"/>
                <a:cs typeface="+mn-cs"/>
              </a:defRPr>
            </a:lvl2pPr>
            <a:lvl3pPr marL="990600" indent="-2667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rgbClr val="FF007E"/>
              </a:buClr>
              <a:buSzPct val="55000"/>
              <a:buFont typeface="Wingdings" charset="2"/>
              <a:buChar char=""/>
              <a:defRPr lang="fr-FR" sz="1600" b="0" strike="noStrike" kern="1200" spc="-1" dirty="0" smtClean="0">
                <a:solidFill>
                  <a:srgbClr val="2B2171"/>
                </a:solidFill>
                <a:latin typeface="Gilles Sans"/>
                <a:ea typeface="+mn-ea"/>
                <a:cs typeface="+mn-cs"/>
              </a:defRPr>
            </a:lvl3pPr>
            <a:lvl4pPr marL="1520825" indent="-439738">
              <a:spcBef>
                <a:spcPts val="400"/>
              </a:spcBef>
              <a:spcAft>
                <a:spcPts val="400"/>
              </a:spcAft>
              <a:buClr>
                <a:srgbClr val="FF007E"/>
              </a:buClr>
              <a:buFontTx/>
              <a:buChar char="→"/>
              <a:defRPr sz="1400">
                <a:solidFill>
                  <a:srgbClr val="2B2171"/>
                </a:solidFill>
                <a:latin typeface="Gilles Sans"/>
                <a:sym typeface="Wingdings" panose="05000000000000000000" pitchFamily="2" charset="2"/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</p:txBody>
      </p:sp>
      <p:pic>
        <p:nvPicPr>
          <p:cNvPr id="12" name="Image 11" descr="Fichier 3PPT-Tlse-Metropole-EAU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93" y="-259623"/>
            <a:ext cx="2068393" cy="14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21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9A3FF5-1767-0A40-8443-E97943DFEEDD}"/>
              </a:ext>
            </a:extLst>
          </p:cNvPr>
          <p:cNvSpPr/>
          <p:nvPr userDrawn="1"/>
        </p:nvSpPr>
        <p:spPr>
          <a:xfrm>
            <a:off x="-180109" y="-168965"/>
            <a:ext cx="9504217" cy="7123947"/>
          </a:xfrm>
          <a:prstGeom prst="rect">
            <a:avLst/>
          </a:prstGeom>
          <a:solidFill>
            <a:srgbClr val="129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D3E046-BB10-E849-AE0E-86CCBBCE81FB}"/>
              </a:ext>
            </a:extLst>
          </p:cNvPr>
          <p:cNvSpPr txBox="1"/>
          <p:nvPr userDrawn="1"/>
        </p:nvSpPr>
        <p:spPr>
          <a:xfrm>
            <a:off x="1631038" y="2213808"/>
            <a:ext cx="58819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Merci</a:t>
            </a:r>
          </a:p>
          <a:p>
            <a:pPr algn="ctr"/>
            <a:r>
              <a:rPr lang="fr-FR" sz="2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pour votre attention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E19039-BE0B-7F44-AE24-7B2B7CF96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320" y="5552785"/>
            <a:ext cx="1956115" cy="10377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C289BA-8750-8D4F-9199-4DB465876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170" y="5799611"/>
            <a:ext cx="1834473" cy="49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79BB-3D65-5B4D-B9E9-C834AF5E65B5}" type="datetimeFigureOut">
              <a:rPr lang="fr-FR" smtClean="0"/>
              <a:t>06/06/2025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E28F-14E7-F74D-9C80-D448292C88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81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9592" y="1573934"/>
            <a:ext cx="5378824" cy="1697810"/>
          </a:xfrm>
        </p:spPr>
        <p:txBody>
          <a:bodyPr>
            <a:noAutofit/>
          </a:bodyPr>
          <a:lstStyle/>
          <a:p>
            <a:r>
              <a:rPr lang="fr-FR" sz="2900" dirty="0"/>
              <a:t>REUNION MAIRIE</a:t>
            </a:r>
            <a:br>
              <a:rPr lang="fr-FR" sz="2900" dirty="0"/>
            </a:br>
            <a:r>
              <a:rPr lang="fr-FR" sz="2900" dirty="0"/>
              <a:t>10 Juin 2025</a:t>
            </a:r>
            <a:br>
              <a:rPr lang="fr-FR" sz="2900" dirty="0"/>
            </a:br>
            <a:r>
              <a:rPr lang="fr-FR" sz="2900" dirty="0"/>
              <a:t>COMMUNE DE SAINT-JORY – Chemin de </a:t>
            </a:r>
            <a:r>
              <a:rPr lang="fr-FR" sz="2900" dirty="0" err="1"/>
              <a:t>Beldou</a:t>
            </a:r>
            <a:r>
              <a:rPr lang="fr-FR" sz="2900" dirty="0"/>
              <a:t> – chemin de La </a:t>
            </a:r>
            <a:r>
              <a:rPr lang="fr-FR" sz="2900" dirty="0" err="1"/>
              <a:t>Claou</a:t>
            </a:r>
            <a:br>
              <a:rPr lang="fr-FR" sz="2900" dirty="0"/>
            </a:br>
            <a:r>
              <a:rPr lang="fr-FR" sz="2900" dirty="0"/>
              <a:t>Travaux EU/AEP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>
          <a:xfrm>
            <a:off x="5309232" y="1"/>
            <a:ext cx="3834767" cy="685800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6508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50970" y="942975"/>
            <a:ext cx="7990462" cy="414484"/>
          </a:xfrm>
        </p:spPr>
        <p:txBody>
          <a:bodyPr/>
          <a:lstStyle/>
          <a:p>
            <a:r>
              <a:rPr lang="fr-FR" sz="1400" u="sng" dirty="0">
                <a:latin typeface="Arial" pitchFamily="34" charset="0"/>
                <a:cs typeface="Arial" pitchFamily="34" charset="0"/>
              </a:rPr>
              <a:t>Impact circulation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: Phase 3 – Carrefour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Beldou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/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Claou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(1 semaine) </a:t>
            </a: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1357459"/>
            <a:ext cx="5032928" cy="48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2. DETAIL DES TRAVAUX ET IMPACT CIRCULATION</a:t>
            </a:r>
          </a:p>
        </p:txBody>
      </p:sp>
    </p:spTree>
    <p:extLst>
      <p:ext uri="{BB962C8B-B14F-4D97-AF65-F5344CB8AC3E}">
        <p14:creationId xmlns:p14="http://schemas.microsoft.com/office/powerpoint/2010/main" val="254753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50970" y="942975"/>
            <a:ext cx="7990462" cy="414484"/>
          </a:xfrm>
        </p:spPr>
        <p:txBody>
          <a:bodyPr/>
          <a:lstStyle/>
          <a:p>
            <a:r>
              <a:rPr lang="fr-FR" sz="1400" u="sng" dirty="0">
                <a:latin typeface="Arial" pitchFamily="34" charset="0"/>
                <a:cs typeface="Arial" pitchFamily="34" charset="0"/>
              </a:rPr>
              <a:t>Impact circulation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: Phase 4 – Chemin de la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Claou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(6 mois) </a:t>
            </a: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357459"/>
            <a:ext cx="5132423" cy="490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2. DETAIL DES TRAVAUX ET IMPACT CIRCULATION</a:t>
            </a:r>
          </a:p>
        </p:txBody>
      </p:sp>
    </p:spTree>
    <p:extLst>
      <p:ext uri="{BB962C8B-B14F-4D97-AF65-F5344CB8AC3E}">
        <p14:creationId xmlns:p14="http://schemas.microsoft.com/office/powerpoint/2010/main" val="345326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50970" y="942975"/>
            <a:ext cx="7990462" cy="414484"/>
          </a:xfrm>
        </p:spPr>
        <p:txBody>
          <a:bodyPr/>
          <a:lstStyle/>
          <a:p>
            <a:r>
              <a:rPr lang="fr-FR" sz="1400" u="sng" dirty="0">
                <a:latin typeface="Arial" pitchFamily="34" charset="0"/>
                <a:cs typeface="Arial" pitchFamily="34" charset="0"/>
              </a:rPr>
              <a:t>Impact circulation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: Phase 5 – Raccordement chemin de la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Bourdette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(1 semaine)</a:t>
            </a: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19" y="1384446"/>
            <a:ext cx="5176005" cy="49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2. DETAIL DES TRAVAUX ET IMPACT CIRCULATION</a:t>
            </a:r>
          </a:p>
        </p:txBody>
      </p:sp>
    </p:spTree>
    <p:extLst>
      <p:ext uri="{BB962C8B-B14F-4D97-AF65-F5344CB8AC3E}">
        <p14:creationId xmlns:p14="http://schemas.microsoft.com/office/powerpoint/2010/main" val="138401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58238" y="1860896"/>
            <a:ext cx="4437638" cy="2653954"/>
          </a:xfrm>
        </p:spPr>
        <p:txBody>
          <a:bodyPr/>
          <a:lstStyle/>
          <a:p>
            <a:r>
              <a:rPr lang="fr-FR" sz="1400" u="sng" dirty="0">
                <a:latin typeface="Arial" pitchFamily="34" charset="0"/>
                <a:cs typeface="Arial" pitchFamily="34" charset="0"/>
              </a:rPr>
              <a:t>Communication mise en place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Réunion publique d’information réalisée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Distribution de courrier d’information riverain à prévoir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Personne référente à contacter en cas de difficulté (contact transmis dans la lettre d’information riverain)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Panneaux de communication et d’information de part et d’autre du chantier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Communication quotidienne du chef de chantier aux riverains lors des travaux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14CC73-E840-AEFA-F04B-F03F7268E7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476" y="1166680"/>
            <a:ext cx="2630293" cy="518967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2. DETAIL DES TRAVAUX ET IMPACT CIRCULATION</a:t>
            </a:r>
          </a:p>
        </p:txBody>
      </p:sp>
    </p:spTree>
    <p:extLst>
      <p:ext uri="{BB962C8B-B14F-4D97-AF65-F5344CB8AC3E}">
        <p14:creationId xmlns:p14="http://schemas.microsoft.com/office/powerpoint/2010/main" val="49547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FCB11-06E3-76C2-65C8-7B5D94381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7679E7-6272-79C2-F181-11F4B723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C656FCF-E9E2-79C4-4FD2-066597C7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3</a:t>
            </a:r>
            <a:r>
              <a:rPr lang="fr-FR" sz="2800"/>
              <a:t>. </a:t>
            </a:r>
            <a:r>
              <a:rPr lang="fr-FR" sz="2800" dirty="0"/>
              <a:t>PLANNING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3E4C1E2-C2B3-3BA1-629B-8E34308B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456"/>
            <a:ext cx="9144000" cy="22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4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1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304800" y="1203524"/>
            <a:ext cx="8434086" cy="315892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000" dirty="0"/>
              <a:t>Description des travaux prévus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000" dirty="0"/>
              <a:t>Détail des travaux et impact circulation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000" dirty="0"/>
              <a:t>Planning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FR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1600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1. DESCRIPTION DES TRAVAUX PREVUS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1013695"/>
            <a:ext cx="3371850" cy="53573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1600" u="sng" dirty="0"/>
              <a:t>Objectif des travaux</a:t>
            </a:r>
            <a:r>
              <a:rPr lang="fr-FR" sz="1600" dirty="0"/>
              <a:t> 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dirty="0"/>
              <a:t>. Travaux d’extension du réseau d’eaux usées et travaux de renouvellement du réseau d’eau potable.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dirty="0"/>
              <a:t>. Ces travaux sont intégrés dans un plan pluriannuel d’extension et de réhabilitation des réseaux.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1600" u="sng" dirty="0"/>
              <a:t>Extension du réseau EU</a:t>
            </a:r>
            <a:r>
              <a:rPr lang="fr-FR" sz="1600" dirty="0"/>
              <a:t> 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dirty="0"/>
              <a:t>. Pose de 650 ml de Fonte DN200 . Création de 33 branchements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dirty="0"/>
              <a:t>. Approfondissement du réseau chemin </a:t>
            </a:r>
            <a:r>
              <a:rPr lang="fr-FR" sz="1600" dirty="0" err="1"/>
              <a:t>Beldou</a:t>
            </a:r>
            <a:r>
              <a:rPr lang="fr-FR" sz="1600" dirty="0"/>
              <a:t> sur environ 42 ml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1600" u="sng" dirty="0"/>
              <a:t>Renouvellement du réseau AEP</a:t>
            </a:r>
            <a:r>
              <a:rPr lang="fr-FR" sz="1600" dirty="0"/>
              <a:t> 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dirty="0"/>
              <a:t>. Pose de 880 ml de Fonte DN125 . Renouvellement de 64 branchements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F1CE71-11A7-4D6A-6B0C-4AA08D56C0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755501" y="1157723"/>
            <a:ext cx="5159899" cy="4958232"/>
          </a:xfrm>
          <a:prstGeom prst="rect">
            <a:avLst/>
          </a:prstGeom>
        </p:spPr>
      </p:pic>
      <p:sp>
        <p:nvSpPr>
          <p:cNvPr id="7" name="Forme libre : forme 8">
            <a:extLst>
              <a:ext uri="{FF2B5EF4-FFF2-40B4-BE49-F238E27FC236}">
                <a16:creationId xmlns:a16="http://schemas.microsoft.com/office/drawing/2014/main" id="{70705F40-279F-2772-D4CE-816E00644148}"/>
              </a:ext>
            </a:extLst>
          </p:cNvPr>
          <p:cNvSpPr/>
          <p:nvPr/>
        </p:nvSpPr>
        <p:spPr>
          <a:xfrm>
            <a:off x="4838405" y="1951348"/>
            <a:ext cx="3497345" cy="3431357"/>
          </a:xfrm>
          <a:custGeom>
            <a:avLst/>
            <a:gdLst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65749 w 3497345"/>
              <a:gd name="connsiteY2" fmla="*/ 424207 h 3431357"/>
              <a:gd name="connsiteX3" fmla="*/ 2328421 w 3497345"/>
              <a:gd name="connsiteY3" fmla="*/ 1197205 h 3431357"/>
              <a:gd name="connsiteX4" fmla="*/ 1489435 w 3497345"/>
              <a:gd name="connsiteY4" fmla="*/ 196077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498862 w 3497345"/>
              <a:gd name="connsiteY9" fmla="*/ 1668545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65749 w 3497345"/>
              <a:gd name="connsiteY2" fmla="*/ 424207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498862 w 3497345"/>
              <a:gd name="connsiteY9" fmla="*/ 1668545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65749 w 3497345"/>
              <a:gd name="connsiteY2" fmla="*/ 424207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60775 w 3497345"/>
              <a:gd name="connsiteY9" fmla="*/ 1319753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75176 w 3497345"/>
              <a:gd name="connsiteY2" fmla="*/ 490195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60775 w 3497345"/>
              <a:gd name="connsiteY9" fmla="*/ 1319753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75176 w 3497345"/>
              <a:gd name="connsiteY2" fmla="*/ 490195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32495 w 3497345"/>
              <a:gd name="connsiteY9" fmla="*/ 1300899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75176 w 3497345"/>
              <a:gd name="connsiteY2" fmla="*/ 490195 h 3431357"/>
              <a:gd name="connsiteX3" fmla="*/ 2328421 w 3497345"/>
              <a:gd name="connsiteY3" fmla="*/ 1197205 h 3431357"/>
              <a:gd name="connsiteX4" fmla="*/ 1555424 w 3497345"/>
              <a:gd name="connsiteY4" fmla="*/ 204561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32495 w 3497345"/>
              <a:gd name="connsiteY9" fmla="*/ 1300899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7345" h="3431357">
                <a:moveTo>
                  <a:pt x="3421930" y="0"/>
                </a:moveTo>
                <a:lnTo>
                  <a:pt x="3497345" y="197963"/>
                </a:lnTo>
                <a:lnTo>
                  <a:pt x="2875176" y="490195"/>
                </a:lnTo>
                <a:lnTo>
                  <a:pt x="2328421" y="1197205"/>
                </a:lnTo>
                <a:lnTo>
                  <a:pt x="1555424" y="2045616"/>
                </a:lnTo>
                <a:lnTo>
                  <a:pt x="999242" y="2601798"/>
                </a:lnTo>
                <a:lnTo>
                  <a:pt x="113122" y="3431357"/>
                </a:lnTo>
                <a:lnTo>
                  <a:pt x="0" y="3261675"/>
                </a:lnTo>
                <a:lnTo>
                  <a:pt x="1282046" y="1979629"/>
                </a:lnTo>
                <a:lnTo>
                  <a:pt x="1932495" y="1300899"/>
                </a:lnTo>
                <a:lnTo>
                  <a:pt x="2601798" y="518475"/>
                </a:lnTo>
                <a:lnTo>
                  <a:pt x="2771481" y="273378"/>
                </a:lnTo>
                <a:lnTo>
                  <a:pt x="342193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F50E0C-FB0B-2F69-E0B4-0E244A3194F3}"/>
              </a:ext>
            </a:extLst>
          </p:cNvPr>
          <p:cNvSpPr txBox="1"/>
          <p:nvPr/>
        </p:nvSpPr>
        <p:spPr>
          <a:xfrm>
            <a:off x="3755500" y="1157723"/>
            <a:ext cx="12004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      Zone travaux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3E572-6C52-29D8-6619-52B913EB83D4}"/>
              </a:ext>
            </a:extLst>
          </p:cNvPr>
          <p:cNvSpPr/>
          <p:nvPr/>
        </p:nvSpPr>
        <p:spPr>
          <a:xfrm>
            <a:off x="3830688" y="1226422"/>
            <a:ext cx="159446" cy="12254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1. DESCRIPTION DES TRAVAUX PREVUS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225" y="2047875"/>
            <a:ext cx="3371850" cy="23145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1600" u="sng" dirty="0"/>
              <a:t>Montant des travaux</a:t>
            </a:r>
            <a:r>
              <a:rPr lang="fr-FR" sz="1600" dirty="0"/>
              <a:t> 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dirty="0"/>
              <a:t>1,8 M € HT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fr-FR" sz="16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1600" u="sng" dirty="0"/>
              <a:t>Planning prévisionnel des travaux</a:t>
            </a:r>
            <a:r>
              <a:rPr lang="fr-FR" sz="1600" dirty="0"/>
              <a:t> 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dirty="0"/>
              <a:t>10 Mois : Juillet 2025 à Mai 2026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F1CE71-11A7-4D6A-6B0C-4AA08D56C0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755501" y="1157723"/>
            <a:ext cx="5159899" cy="4958232"/>
          </a:xfrm>
          <a:prstGeom prst="rect">
            <a:avLst/>
          </a:prstGeom>
        </p:spPr>
      </p:pic>
      <p:sp>
        <p:nvSpPr>
          <p:cNvPr id="7" name="Forme libre : forme 8">
            <a:extLst>
              <a:ext uri="{FF2B5EF4-FFF2-40B4-BE49-F238E27FC236}">
                <a16:creationId xmlns:a16="http://schemas.microsoft.com/office/drawing/2014/main" id="{70705F40-279F-2772-D4CE-816E00644148}"/>
              </a:ext>
            </a:extLst>
          </p:cNvPr>
          <p:cNvSpPr/>
          <p:nvPr/>
        </p:nvSpPr>
        <p:spPr>
          <a:xfrm>
            <a:off x="4838405" y="1951348"/>
            <a:ext cx="3497345" cy="3431357"/>
          </a:xfrm>
          <a:custGeom>
            <a:avLst/>
            <a:gdLst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65749 w 3497345"/>
              <a:gd name="connsiteY2" fmla="*/ 424207 h 3431357"/>
              <a:gd name="connsiteX3" fmla="*/ 2328421 w 3497345"/>
              <a:gd name="connsiteY3" fmla="*/ 1197205 h 3431357"/>
              <a:gd name="connsiteX4" fmla="*/ 1489435 w 3497345"/>
              <a:gd name="connsiteY4" fmla="*/ 196077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498862 w 3497345"/>
              <a:gd name="connsiteY9" fmla="*/ 1668545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65749 w 3497345"/>
              <a:gd name="connsiteY2" fmla="*/ 424207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498862 w 3497345"/>
              <a:gd name="connsiteY9" fmla="*/ 1668545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65749 w 3497345"/>
              <a:gd name="connsiteY2" fmla="*/ 424207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60775 w 3497345"/>
              <a:gd name="connsiteY9" fmla="*/ 1319753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75176 w 3497345"/>
              <a:gd name="connsiteY2" fmla="*/ 490195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60775 w 3497345"/>
              <a:gd name="connsiteY9" fmla="*/ 1319753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75176 w 3497345"/>
              <a:gd name="connsiteY2" fmla="*/ 490195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32495 w 3497345"/>
              <a:gd name="connsiteY9" fmla="*/ 1300899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75176 w 3497345"/>
              <a:gd name="connsiteY2" fmla="*/ 490195 h 3431357"/>
              <a:gd name="connsiteX3" fmla="*/ 2328421 w 3497345"/>
              <a:gd name="connsiteY3" fmla="*/ 1197205 h 3431357"/>
              <a:gd name="connsiteX4" fmla="*/ 1555424 w 3497345"/>
              <a:gd name="connsiteY4" fmla="*/ 204561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32495 w 3497345"/>
              <a:gd name="connsiteY9" fmla="*/ 1300899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7345" h="3431357">
                <a:moveTo>
                  <a:pt x="3421930" y="0"/>
                </a:moveTo>
                <a:lnTo>
                  <a:pt x="3497345" y="197963"/>
                </a:lnTo>
                <a:lnTo>
                  <a:pt x="2875176" y="490195"/>
                </a:lnTo>
                <a:lnTo>
                  <a:pt x="2328421" y="1197205"/>
                </a:lnTo>
                <a:lnTo>
                  <a:pt x="1555424" y="2045616"/>
                </a:lnTo>
                <a:lnTo>
                  <a:pt x="999242" y="2601798"/>
                </a:lnTo>
                <a:lnTo>
                  <a:pt x="113122" y="3431357"/>
                </a:lnTo>
                <a:lnTo>
                  <a:pt x="0" y="3261675"/>
                </a:lnTo>
                <a:lnTo>
                  <a:pt x="1282046" y="1979629"/>
                </a:lnTo>
                <a:lnTo>
                  <a:pt x="1932495" y="1300899"/>
                </a:lnTo>
                <a:lnTo>
                  <a:pt x="2601798" y="518475"/>
                </a:lnTo>
                <a:lnTo>
                  <a:pt x="2771481" y="273378"/>
                </a:lnTo>
                <a:lnTo>
                  <a:pt x="342193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F50E0C-FB0B-2F69-E0B4-0E244A3194F3}"/>
              </a:ext>
            </a:extLst>
          </p:cNvPr>
          <p:cNvSpPr txBox="1"/>
          <p:nvPr/>
        </p:nvSpPr>
        <p:spPr>
          <a:xfrm>
            <a:off x="3755500" y="1157723"/>
            <a:ext cx="12004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      Zone travaux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3E572-6C52-29D8-6619-52B913EB83D4}"/>
              </a:ext>
            </a:extLst>
          </p:cNvPr>
          <p:cNvSpPr/>
          <p:nvPr/>
        </p:nvSpPr>
        <p:spPr>
          <a:xfrm>
            <a:off x="3830688" y="1226422"/>
            <a:ext cx="159446" cy="12254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91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2. DETAIL DES TRAVAUX ET IMPACT CIRCULATION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96263" y="971550"/>
            <a:ext cx="3659238" cy="5514975"/>
          </a:xfrm>
        </p:spPr>
        <p:txBody>
          <a:bodyPr/>
          <a:lstStyle/>
          <a:p>
            <a:r>
              <a:rPr lang="fr-FR" sz="1400" dirty="0"/>
              <a:t>Chantier en rue barrée (accès riverains et services maintenu de part et d’autre) depuis le poste de refoulement  (dans rond-point avec le chemin de </a:t>
            </a:r>
            <a:r>
              <a:rPr lang="fr-FR" sz="1400" dirty="0" err="1"/>
              <a:t>Gagnac</a:t>
            </a:r>
            <a:r>
              <a:rPr lang="fr-FR" sz="1400" dirty="0"/>
              <a:t>) jusqu’au chemin de la </a:t>
            </a:r>
            <a:r>
              <a:rPr lang="fr-FR" sz="1400" dirty="0" err="1"/>
              <a:t>Bourdette</a:t>
            </a:r>
            <a:r>
              <a:rPr lang="fr-FR" sz="1400" dirty="0"/>
              <a:t> (1 km) – 10 mois de travaux</a:t>
            </a:r>
          </a:p>
          <a:p>
            <a:pPr>
              <a:spcBef>
                <a:spcPts val="1200"/>
              </a:spcBef>
            </a:pPr>
            <a:r>
              <a:rPr lang="fr-FR" sz="1400" u="sng" dirty="0"/>
              <a:t>Principales contraintes</a:t>
            </a:r>
            <a:r>
              <a:rPr lang="fr-FR" sz="1400" dirty="0"/>
              <a:t> 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400" dirty="0"/>
              <a:t>. Deux réseaux à reposer avec une voirie étroite (assainissement DN 200 mm en fonte  et Eau potable DN 125 mm en fonte)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400" dirty="0"/>
              <a:t>. Pose du réseau d’assainissement  à une profondeur importante à l’aval (jusqu’à 4,60 m),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400" dirty="0"/>
              <a:t>. Création de branchements d’eaux usées et reprise de branchements d’eau potable      nombreuses traversées de voirie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400" dirty="0"/>
              <a:t>. Continuité de service à maintenir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400" dirty="0"/>
              <a:t>. Présence d’une nappe à faible profondeur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F1CE71-11A7-4D6A-6B0C-4AA08D56C0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755501" y="1157723"/>
            <a:ext cx="5159899" cy="4958232"/>
          </a:xfrm>
          <a:prstGeom prst="rect">
            <a:avLst/>
          </a:prstGeom>
        </p:spPr>
      </p:pic>
      <p:sp>
        <p:nvSpPr>
          <p:cNvPr id="7" name="Forme libre : forme 8">
            <a:extLst>
              <a:ext uri="{FF2B5EF4-FFF2-40B4-BE49-F238E27FC236}">
                <a16:creationId xmlns:a16="http://schemas.microsoft.com/office/drawing/2014/main" id="{70705F40-279F-2772-D4CE-816E00644148}"/>
              </a:ext>
            </a:extLst>
          </p:cNvPr>
          <p:cNvSpPr/>
          <p:nvPr/>
        </p:nvSpPr>
        <p:spPr>
          <a:xfrm>
            <a:off x="4838405" y="1951348"/>
            <a:ext cx="3497345" cy="3431357"/>
          </a:xfrm>
          <a:custGeom>
            <a:avLst/>
            <a:gdLst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65749 w 3497345"/>
              <a:gd name="connsiteY2" fmla="*/ 424207 h 3431357"/>
              <a:gd name="connsiteX3" fmla="*/ 2328421 w 3497345"/>
              <a:gd name="connsiteY3" fmla="*/ 1197205 h 3431357"/>
              <a:gd name="connsiteX4" fmla="*/ 1489435 w 3497345"/>
              <a:gd name="connsiteY4" fmla="*/ 196077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498862 w 3497345"/>
              <a:gd name="connsiteY9" fmla="*/ 1668545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65749 w 3497345"/>
              <a:gd name="connsiteY2" fmla="*/ 424207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498862 w 3497345"/>
              <a:gd name="connsiteY9" fmla="*/ 1668545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65749 w 3497345"/>
              <a:gd name="connsiteY2" fmla="*/ 424207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60775 w 3497345"/>
              <a:gd name="connsiteY9" fmla="*/ 1319753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75176 w 3497345"/>
              <a:gd name="connsiteY2" fmla="*/ 490195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60775 w 3497345"/>
              <a:gd name="connsiteY9" fmla="*/ 1319753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75176 w 3497345"/>
              <a:gd name="connsiteY2" fmla="*/ 490195 h 3431357"/>
              <a:gd name="connsiteX3" fmla="*/ 2328421 w 3497345"/>
              <a:gd name="connsiteY3" fmla="*/ 1197205 h 3431357"/>
              <a:gd name="connsiteX4" fmla="*/ 1527143 w 3497345"/>
              <a:gd name="connsiteY4" fmla="*/ 201733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32495 w 3497345"/>
              <a:gd name="connsiteY9" fmla="*/ 1300899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  <a:gd name="connsiteX0" fmla="*/ 3421930 w 3497345"/>
              <a:gd name="connsiteY0" fmla="*/ 0 h 3431357"/>
              <a:gd name="connsiteX1" fmla="*/ 3497345 w 3497345"/>
              <a:gd name="connsiteY1" fmla="*/ 197963 h 3431357"/>
              <a:gd name="connsiteX2" fmla="*/ 2875176 w 3497345"/>
              <a:gd name="connsiteY2" fmla="*/ 490195 h 3431357"/>
              <a:gd name="connsiteX3" fmla="*/ 2328421 w 3497345"/>
              <a:gd name="connsiteY3" fmla="*/ 1197205 h 3431357"/>
              <a:gd name="connsiteX4" fmla="*/ 1555424 w 3497345"/>
              <a:gd name="connsiteY4" fmla="*/ 2045616 h 3431357"/>
              <a:gd name="connsiteX5" fmla="*/ 999242 w 3497345"/>
              <a:gd name="connsiteY5" fmla="*/ 2601798 h 3431357"/>
              <a:gd name="connsiteX6" fmla="*/ 113122 w 3497345"/>
              <a:gd name="connsiteY6" fmla="*/ 3431357 h 3431357"/>
              <a:gd name="connsiteX7" fmla="*/ 0 w 3497345"/>
              <a:gd name="connsiteY7" fmla="*/ 3261675 h 3431357"/>
              <a:gd name="connsiteX8" fmla="*/ 1282046 w 3497345"/>
              <a:gd name="connsiteY8" fmla="*/ 1979629 h 3431357"/>
              <a:gd name="connsiteX9" fmla="*/ 1932495 w 3497345"/>
              <a:gd name="connsiteY9" fmla="*/ 1300899 h 3431357"/>
              <a:gd name="connsiteX10" fmla="*/ 2601798 w 3497345"/>
              <a:gd name="connsiteY10" fmla="*/ 518475 h 3431357"/>
              <a:gd name="connsiteX11" fmla="*/ 2771481 w 3497345"/>
              <a:gd name="connsiteY11" fmla="*/ 273378 h 3431357"/>
              <a:gd name="connsiteX12" fmla="*/ 3421930 w 3497345"/>
              <a:gd name="connsiteY12" fmla="*/ 0 h 343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7345" h="3431357">
                <a:moveTo>
                  <a:pt x="3421930" y="0"/>
                </a:moveTo>
                <a:lnTo>
                  <a:pt x="3497345" y="197963"/>
                </a:lnTo>
                <a:lnTo>
                  <a:pt x="2875176" y="490195"/>
                </a:lnTo>
                <a:lnTo>
                  <a:pt x="2328421" y="1197205"/>
                </a:lnTo>
                <a:lnTo>
                  <a:pt x="1555424" y="2045616"/>
                </a:lnTo>
                <a:lnTo>
                  <a:pt x="999242" y="2601798"/>
                </a:lnTo>
                <a:lnTo>
                  <a:pt x="113122" y="3431357"/>
                </a:lnTo>
                <a:lnTo>
                  <a:pt x="0" y="3261675"/>
                </a:lnTo>
                <a:lnTo>
                  <a:pt x="1282046" y="1979629"/>
                </a:lnTo>
                <a:lnTo>
                  <a:pt x="1932495" y="1300899"/>
                </a:lnTo>
                <a:lnTo>
                  <a:pt x="2601798" y="518475"/>
                </a:lnTo>
                <a:lnTo>
                  <a:pt x="2771481" y="273378"/>
                </a:lnTo>
                <a:lnTo>
                  <a:pt x="342193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F50E0C-FB0B-2F69-E0B4-0E244A3194F3}"/>
              </a:ext>
            </a:extLst>
          </p:cNvPr>
          <p:cNvSpPr txBox="1"/>
          <p:nvPr/>
        </p:nvSpPr>
        <p:spPr>
          <a:xfrm>
            <a:off x="3755500" y="1157723"/>
            <a:ext cx="120045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      Zone travaux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3E572-6C52-29D8-6619-52B913EB83D4}"/>
              </a:ext>
            </a:extLst>
          </p:cNvPr>
          <p:cNvSpPr/>
          <p:nvPr/>
        </p:nvSpPr>
        <p:spPr>
          <a:xfrm>
            <a:off x="3830688" y="1226422"/>
            <a:ext cx="159446" cy="122549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63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29613" y="1298921"/>
            <a:ext cx="4437638" cy="2095500"/>
          </a:xfrm>
        </p:spPr>
        <p:txBody>
          <a:bodyPr/>
          <a:lstStyle/>
          <a:p>
            <a:r>
              <a:rPr lang="fr-FR" sz="1400" u="sng" dirty="0">
                <a:latin typeface="Arial" pitchFamily="34" charset="0"/>
                <a:cs typeface="Arial" pitchFamily="34" charset="0"/>
              </a:rPr>
              <a:t>Illustration chantier en tranchée ouverte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Balisage emprise chantier par murs d'eau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Balisage tranchée ouverte par clôtures de hauteur 2,00 m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Balisage installation de chantier par barrières de chantier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Cheminements piétons spécifiques mis en place.</a:t>
            </a:r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B2DD968-2A6B-E0B7-77C4-E0DE0C499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394"/>
          <a:stretch/>
        </p:blipFill>
        <p:spPr>
          <a:xfrm>
            <a:off x="4850533" y="1133847"/>
            <a:ext cx="4066347" cy="2425648"/>
          </a:xfrm>
          <a:prstGeom prst="rect">
            <a:avLst/>
          </a:prstGeom>
        </p:spPr>
      </p:pic>
      <p:pic>
        <p:nvPicPr>
          <p:cNvPr id="12" name="Image 11" descr="Une image contenant bâtiment, plein air, Équipement de construction, transport&#10;&#10;Description générée automatiquement">
            <a:extLst>
              <a:ext uri="{FF2B5EF4-FFF2-40B4-BE49-F238E27FC236}">
                <a16:creationId xmlns:a16="http://schemas.microsoft.com/office/drawing/2014/main" id="{C0B40EC1-B4EA-521E-C143-29ED5C5A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3842" y="4126362"/>
            <a:ext cx="2808000" cy="2106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AA8E0C-33C7-7754-738F-E5A7B81FF4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922" y="3751128"/>
            <a:ext cx="2099704" cy="2799605"/>
          </a:xfrm>
          <a:prstGeom prst="rect">
            <a:avLst/>
          </a:prstGeom>
        </p:spPr>
      </p:pic>
      <p:pic>
        <p:nvPicPr>
          <p:cNvPr id="14" name="Image 13" descr="Une image contenant plein air, bâtiment, ciel, graffiti&#10;&#10;Description générée automatiquement">
            <a:extLst>
              <a:ext uri="{FF2B5EF4-FFF2-40B4-BE49-F238E27FC236}">
                <a16:creationId xmlns:a16="http://schemas.microsoft.com/office/drawing/2014/main" id="{6E8779C1-0CA9-002E-0466-097AF39F8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79706" y="4093733"/>
            <a:ext cx="2808000" cy="21060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2. DETAIL DES TRAVAUX ET IMPACT CIRCULATION</a:t>
            </a:r>
          </a:p>
        </p:txBody>
      </p:sp>
    </p:spTree>
    <p:extLst>
      <p:ext uri="{BB962C8B-B14F-4D97-AF65-F5344CB8AC3E}">
        <p14:creationId xmlns:p14="http://schemas.microsoft.com/office/powerpoint/2010/main" val="266404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203B-5252-E9BD-3A2D-AE95650A7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56B96A-2C16-47C0-D078-57E7A3F7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BA3AD5-EFDE-EA61-EB75-32329B91BB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612" y="1298921"/>
            <a:ext cx="7981133" cy="2095500"/>
          </a:xfrm>
        </p:spPr>
        <p:txBody>
          <a:bodyPr/>
          <a:lstStyle/>
          <a:p>
            <a:r>
              <a:rPr lang="fr-FR" sz="1400" u="sng" dirty="0">
                <a:latin typeface="Arial" pitchFamily="34" charset="0"/>
                <a:cs typeface="Arial" pitchFamily="34" charset="0"/>
              </a:rPr>
              <a:t>Points d’attention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Curage des fossés et hydrocurage des passages busés prévus fin juin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Calendrier passage épareuse?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Géodétection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prévue mercredi 11/06 au droit du giratoire (chantier mobile sans impact sur voirie)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Relance des riverains n’ayant pas répondu au positionnement de la future boîte de branchement EU prévue à partir du 16/06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Localisation base vie à déterminer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Clr>
                <a:srgbClr val="7299CE"/>
              </a:buClr>
              <a:buSzPct val="80000"/>
              <a:buNone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. Pompage de nappe prévu avec rejet dans fossés existants. Communication à prévoir auprès des riverains pour vérifier présence de clapets anti-retour sur rejet ANC dans fossé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CBF5C51-75F9-B825-3AD8-98B9E3B4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2. DETAIL DES TRAVAUX ET IMPACT CIRCULATION</a:t>
            </a:r>
          </a:p>
        </p:txBody>
      </p:sp>
    </p:spTree>
    <p:extLst>
      <p:ext uri="{BB962C8B-B14F-4D97-AF65-F5344CB8AC3E}">
        <p14:creationId xmlns:p14="http://schemas.microsoft.com/office/powerpoint/2010/main" val="41655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50970" y="942975"/>
            <a:ext cx="7990462" cy="414484"/>
          </a:xfrm>
        </p:spPr>
        <p:txBody>
          <a:bodyPr/>
          <a:lstStyle/>
          <a:p>
            <a:r>
              <a:rPr lang="fr-FR" sz="1400" u="sng" dirty="0">
                <a:latin typeface="Arial" pitchFamily="34" charset="0"/>
                <a:cs typeface="Arial" pitchFamily="34" charset="0"/>
              </a:rPr>
              <a:t>Impact circulation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: Phase 1 – Chemin de Gagnac et rond-point de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Fabas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(1,5 mois)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2D069A-CAA5-E99C-1265-0EE883B89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90" y="1357459"/>
            <a:ext cx="4950222" cy="49981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415C746-8A29-0932-9FF0-7F176A9CE847}"/>
              </a:ext>
            </a:extLst>
          </p:cNvPr>
          <p:cNvSpPr txBox="1"/>
          <p:nvPr/>
        </p:nvSpPr>
        <p:spPr>
          <a:xfrm>
            <a:off x="1771090" y="1357459"/>
            <a:ext cx="120045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/>
              <a:t>      Zone travaux</a:t>
            </a:r>
          </a:p>
          <a:p>
            <a:r>
              <a:rPr lang="fr-FR" sz="1200" dirty="0"/>
              <a:t>      Déviation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97C61-018D-0AEA-0D2C-0B2B30C06E51}"/>
              </a:ext>
            </a:extLst>
          </p:cNvPr>
          <p:cNvSpPr/>
          <p:nvPr/>
        </p:nvSpPr>
        <p:spPr>
          <a:xfrm>
            <a:off x="1836631" y="1442301"/>
            <a:ext cx="159446" cy="122549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21023D5-D611-FF70-FF2F-5D98CF20F596}"/>
              </a:ext>
            </a:extLst>
          </p:cNvPr>
          <p:cNvCxnSpPr/>
          <p:nvPr/>
        </p:nvCxnSpPr>
        <p:spPr>
          <a:xfrm>
            <a:off x="1798482" y="1687374"/>
            <a:ext cx="23574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2. DETAIL DES TRAVAUX ET IMPACT CIRCULATION</a:t>
            </a:r>
          </a:p>
        </p:txBody>
      </p:sp>
    </p:spTree>
    <p:extLst>
      <p:ext uri="{BB962C8B-B14F-4D97-AF65-F5344CB8AC3E}">
        <p14:creationId xmlns:p14="http://schemas.microsoft.com/office/powerpoint/2010/main" val="168304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E28F-14E7-F74D-9C80-D448292C884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50970" y="942975"/>
            <a:ext cx="7990462" cy="414484"/>
          </a:xfrm>
        </p:spPr>
        <p:txBody>
          <a:bodyPr/>
          <a:lstStyle/>
          <a:p>
            <a:r>
              <a:rPr lang="fr-FR" sz="1400" u="sng" dirty="0">
                <a:latin typeface="Arial" pitchFamily="34" charset="0"/>
                <a:cs typeface="Arial" pitchFamily="34" charset="0"/>
              </a:rPr>
              <a:t>Impact circulation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: Phase 2 – Chemin de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Beldou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(2 mois) </a:t>
            </a: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1357459"/>
            <a:ext cx="5238297" cy="48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3541" y="10346"/>
            <a:ext cx="9039227" cy="1216076"/>
          </a:xfrm>
        </p:spPr>
        <p:txBody>
          <a:bodyPr/>
          <a:lstStyle/>
          <a:p>
            <a:r>
              <a:rPr lang="fr-FR" sz="2800" dirty="0"/>
              <a:t>2. DETAIL DES TRAVAUX ET IMPACT CIRCULATION</a:t>
            </a:r>
          </a:p>
        </p:txBody>
      </p:sp>
    </p:spTree>
    <p:extLst>
      <p:ext uri="{BB962C8B-B14F-4D97-AF65-F5344CB8AC3E}">
        <p14:creationId xmlns:p14="http://schemas.microsoft.com/office/powerpoint/2010/main" val="1782466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633</Words>
  <Application>Microsoft Office PowerPoint</Application>
  <PresentationFormat>Affichage à l'écran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</vt:lpstr>
      <vt:lpstr>Gilles Sans</vt:lpstr>
      <vt:lpstr>Wingdings</vt:lpstr>
      <vt:lpstr>Thème Office</vt:lpstr>
      <vt:lpstr>REUNION MAIRIE 10 Juin 2025 COMMUNE DE SAINT-JORY – Chemin de Beldou – chemin de La Claou Travaux EU/AEP</vt:lpstr>
      <vt:lpstr>Sommaire</vt:lpstr>
      <vt:lpstr>1. DESCRIPTION DES TRAVAUX PREVUS</vt:lpstr>
      <vt:lpstr>1. DESCRIPTION DES TRAVAUX PREVUS</vt:lpstr>
      <vt:lpstr>2. DETAIL DES TRAVAUX ET IMPACT CIRCULATION</vt:lpstr>
      <vt:lpstr>2. DETAIL DES TRAVAUX ET IMPACT CIRCULATION</vt:lpstr>
      <vt:lpstr>2. DETAIL DES TRAVAUX ET IMPACT CIRCULATION</vt:lpstr>
      <vt:lpstr>2. DETAIL DES TRAVAUX ET IMPACT CIRCULATION</vt:lpstr>
      <vt:lpstr>2. DETAIL DES TRAVAUX ET IMPACT CIRCULATION</vt:lpstr>
      <vt:lpstr>2. DETAIL DES TRAVAUX ET IMPACT CIRCULATION</vt:lpstr>
      <vt:lpstr>2. DETAIL DES TRAVAUX ET IMPACT CIRCULATION</vt:lpstr>
      <vt:lpstr>2. DETAIL DES TRAVAUX ET IMPACT CIRCULATION</vt:lpstr>
      <vt:lpstr>2. DETAIL DES TRAVAUX ET IMPACT CIRCULATION</vt:lpstr>
      <vt:lpstr>3. PLANNING</vt:lpstr>
      <vt:lpstr>Présentation PowerPoint</vt:lpstr>
    </vt:vector>
  </TitlesOfParts>
  <Company>Inconito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Sixtine</dc:creator>
  <cp:lastModifiedBy>GAFFIER Matthieu</cp:lastModifiedBy>
  <cp:revision>378</cp:revision>
  <dcterms:created xsi:type="dcterms:W3CDTF">2019-02-22T15:20:39Z</dcterms:created>
  <dcterms:modified xsi:type="dcterms:W3CDTF">2025-06-06T13:07:41Z</dcterms:modified>
</cp:coreProperties>
</file>